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6" r:id="rId2"/>
    <p:sldId id="274" r:id="rId3"/>
    <p:sldId id="275" r:id="rId4"/>
    <p:sldId id="280" r:id="rId5"/>
    <p:sldId id="272" r:id="rId6"/>
    <p:sldId id="276" r:id="rId7"/>
    <p:sldId id="256" r:id="rId8"/>
    <p:sldId id="267" r:id="rId9"/>
    <p:sldId id="258" r:id="rId10"/>
    <p:sldId id="260" r:id="rId11"/>
    <p:sldId id="271" r:id="rId12"/>
    <p:sldId id="273" r:id="rId13"/>
    <p:sldId id="269" r:id="rId14"/>
    <p:sldId id="270" r:id="rId15"/>
    <p:sldId id="277" r:id="rId16"/>
    <p:sldId id="278" r:id="rId17"/>
    <p:sldId id="27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F22E7A-0289-4558-A21B-94723A8832FA}" type="datetimeFigureOut">
              <a:rPr lang="tr-TR" smtClean="0"/>
              <a:t>27.06.2023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BBCA3DA-A8A4-462F-BB93-F3F1873D6EA5}" type="slidenum">
              <a:rPr lang="tr-TR" smtClean="0"/>
              <a:t>‹#›</a:t>
            </a:fld>
            <a:endParaRPr lang="tr-TR"/>
          </a:p>
        </p:txBody>
      </p:sp>
    </p:spTree>
    <p:extLst>
      <p:ext uri="{BB962C8B-B14F-4D97-AF65-F5344CB8AC3E}">
        <p14:creationId xmlns:p14="http://schemas.microsoft.com/office/powerpoint/2010/main" val="4206813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F22E7A-0289-4558-A21B-94723A8832FA}" type="datetimeFigureOut">
              <a:rPr lang="tr-TR" smtClean="0"/>
              <a:t>27.06.2023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BBCA3DA-A8A4-462F-BB93-F3F1873D6EA5}" type="slidenum">
              <a:rPr lang="tr-TR" smtClean="0"/>
              <a:t>‹#›</a:t>
            </a:fld>
            <a:endParaRPr lang="tr-TR"/>
          </a:p>
        </p:txBody>
      </p:sp>
    </p:spTree>
    <p:extLst>
      <p:ext uri="{BB962C8B-B14F-4D97-AF65-F5344CB8AC3E}">
        <p14:creationId xmlns:p14="http://schemas.microsoft.com/office/powerpoint/2010/main" val="1309302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F22E7A-0289-4558-A21B-94723A8832FA}" type="datetimeFigureOut">
              <a:rPr lang="tr-TR" smtClean="0"/>
              <a:t>27.06.2023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BBCA3DA-A8A4-462F-BB93-F3F1873D6EA5}" type="slidenum">
              <a:rPr lang="tr-TR" smtClean="0"/>
              <a:t>‹#›</a:t>
            </a:fld>
            <a:endParaRPr lang="tr-TR"/>
          </a:p>
        </p:txBody>
      </p:sp>
    </p:spTree>
    <p:extLst>
      <p:ext uri="{BB962C8B-B14F-4D97-AF65-F5344CB8AC3E}">
        <p14:creationId xmlns:p14="http://schemas.microsoft.com/office/powerpoint/2010/main" val="2185929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F22E7A-0289-4558-A21B-94723A8832FA}" type="datetimeFigureOut">
              <a:rPr lang="tr-TR" smtClean="0"/>
              <a:t>27.06.2023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BBCA3DA-A8A4-462F-BB93-F3F1873D6EA5}" type="slidenum">
              <a:rPr lang="tr-TR" smtClean="0"/>
              <a:t>‹#›</a:t>
            </a:fld>
            <a:endParaRPr lang="tr-TR"/>
          </a:p>
        </p:txBody>
      </p:sp>
    </p:spTree>
    <p:extLst>
      <p:ext uri="{BB962C8B-B14F-4D97-AF65-F5344CB8AC3E}">
        <p14:creationId xmlns:p14="http://schemas.microsoft.com/office/powerpoint/2010/main" val="205715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F22E7A-0289-4558-A21B-94723A8832FA}" type="datetimeFigureOut">
              <a:rPr lang="tr-TR" smtClean="0"/>
              <a:t>27.06.2023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BBCA3DA-A8A4-462F-BB93-F3F1873D6EA5}" type="slidenum">
              <a:rPr lang="tr-TR" smtClean="0"/>
              <a:t>‹#›</a:t>
            </a:fld>
            <a:endParaRPr lang="tr-TR"/>
          </a:p>
        </p:txBody>
      </p:sp>
    </p:spTree>
    <p:extLst>
      <p:ext uri="{BB962C8B-B14F-4D97-AF65-F5344CB8AC3E}">
        <p14:creationId xmlns:p14="http://schemas.microsoft.com/office/powerpoint/2010/main" val="3611910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F22E7A-0289-4558-A21B-94723A8832FA}" type="datetimeFigureOut">
              <a:rPr lang="tr-TR" smtClean="0"/>
              <a:t>27.06.2023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0BBCA3DA-A8A4-462F-BB93-F3F1873D6EA5}" type="slidenum">
              <a:rPr lang="tr-TR" smtClean="0"/>
              <a:t>‹#›</a:t>
            </a:fld>
            <a:endParaRPr lang="tr-TR"/>
          </a:p>
        </p:txBody>
      </p:sp>
    </p:spTree>
    <p:extLst>
      <p:ext uri="{BB962C8B-B14F-4D97-AF65-F5344CB8AC3E}">
        <p14:creationId xmlns:p14="http://schemas.microsoft.com/office/powerpoint/2010/main" val="1694704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F22E7A-0289-4558-A21B-94723A8832FA}" type="datetimeFigureOut">
              <a:rPr lang="tr-TR" smtClean="0"/>
              <a:t>27.06.2023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0BBCA3DA-A8A4-462F-BB93-F3F1873D6EA5}" type="slidenum">
              <a:rPr lang="tr-TR" smtClean="0"/>
              <a:t>‹#›</a:t>
            </a:fld>
            <a:endParaRPr lang="tr-TR"/>
          </a:p>
        </p:txBody>
      </p:sp>
    </p:spTree>
    <p:extLst>
      <p:ext uri="{BB962C8B-B14F-4D97-AF65-F5344CB8AC3E}">
        <p14:creationId xmlns:p14="http://schemas.microsoft.com/office/powerpoint/2010/main" val="3255995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F22E7A-0289-4558-A21B-94723A8832FA}" type="datetimeFigureOut">
              <a:rPr lang="tr-TR" smtClean="0"/>
              <a:t>27.06.2023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0BBCA3DA-A8A4-462F-BB93-F3F1873D6EA5}" type="slidenum">
              <a:rPr lang="tr-TR" smtClean="0"/>
              <a:t>‹#›</a:t>
            </a:fld>
            <a:endParaRPr lang="tr-TR"/>
          </a:p>
        </p:txBody>
      </p:sp>
    </p:spTree>
    <p:extLst>
      <p:ext uri="{BB962C8B-B14F-4D97-AF65-F5344CB8AC3E}">
        <p14:creationId xmlns:p14="http://schemas.microsoft.com/office/powerpoint/2010/main" val="323070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F22E7A-0289-4558-A21B-94723A8832FA}" type="datetimeFigureOut">
              <a:rPr lang="tr-TR" smtClean="0"/>
              <a:t>27.06.2023</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0BBCA3DA-A8A4-462F-BB93-F3F1873D6EA5}" type="slidenum">
              <a:rPr lang="tr-TR" smtClean="0"/>
              <a:t>‹#›</a:t>
            </a:fld>
            <a:endParaRPr lang="tr-TR"/>
          </a:p>
        </p:txBody>
      </p:sp>
    </p:spTree>
    <p:extLst>
      <p:ext uri="{BB962C8B-B14F-4D97-AF65-F5344CB8AC3E}">
        <p14:creationId xmlns:p14="http://schemas.microsoft.com/office/powerpoint/2010/main" val="203502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F22E7A-0289-4558-A21B-94723A8832FA}" type="datetimeFigureOut">
              <a:rPr lang="tr-TR" smtClean="0"/>
              <a:t>27.06.2023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0BBCA3DA-A8A4-462F-BB93-F3F1873D6EA5}" type="slidenum">
              <a:rPr lang="tr-TR" smtClean="0"/>
              <a:t>‹#›</a:t>
            </a:fld>
            <a:endParaRPr lang="tr-TR"/>
          </a:p>
        </p:txBody>
      </p:sp>
    </p:spTree>
    <p:extLst>
      <p:ext uri="{BB962C8B-B14F-4D97-AF65-F5344CB8AC3E}">
        <p14:creationId xmlns:p14="http://schemas.microsoft.com/office/powerpoint/2010/main" val="3093006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F22E7A-0289-4558-A21B-94723A8832FA}" type="datetimeFigureOut">
              <a:rPr lang="tr-TR" smtClean="0"/>
              <a:t>27.06.2023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0BBCA3DA-A8A4-462F-BB93-F3F1873D6EA5}" type="slidenum">
              <a:rPr lang="tr-TR" smtClean="0"/>
              <a:t>‹#›</a:t>
            </a:fld>
            <a:endParaRPr lang="tr-TR"/>
          </a:p>
        </p:txBody>
      </p:sp>
    </p:spTree>
    <p:extLst>
      <p:ext uri="{BB962C8B-B14F-4D97-AF65-F5344CB8AC3E}">
        <p14:creationId xmlns:p14="http://schemas.microsoft.com/office/powerpoint/2010/main" val="1819654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F22E7A-0289-4558-A21B-94723A8832FA}" type="datetimeFigureOut">
              <a:rPr lang="tr-TR" smtClean="0"/>
              <a:t>27.06.2023</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BCA3DA-A8A4-462F-BB93-F3F1873D6EA5}" type="slidenum">
              <a:rPr lang="tr-TR" smtClean="0"/>
              <a:t>‹#›</a:t>
            </a:fld>
            <a:endParaRPr lang="tr-TR"/>
          </a:p>
        </p:txBody>
      </p:sp>
    </p:spTree>
    <p:extLst>
      <p:ext uri="{BB962C8B-B14F-4D97-AF65-F5344CB8AC3E}">
        <p14:creationId xmlns:p14="http://schemas.microsoft.com/office/powerpoint/2010/main" val="24083670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437409-6BDD-230D-DB3F-5D46D1F7B55E}"/>
              </a:ext>
            </a:extLst>
          </p:cNvPr>
          <p:cNvSpPr txBox="1"/>
          <p:nvPr/>
        </p:nvSpPr>
        <p:spPr>
          <a:xfrm>
            <a:off x="470517" y="2792135"/>
            <a:ext cx="11505460" cy="707886"/>
          </a:xfrm>
          <a:prstGeom prst="rect">
            <a:avLst/>
          </a:prstGeom>
          <a:noFill/>
        </p:spPr>
        <p:txBody>
          <a:bodyPr wrap="square" rtlCol="0">
            <a:spAutoFit/>
          </a:bodyPr>
          <a:lstStyle/>
          <a:p>
            <a:pPr algn="ctr"/>
            <a:r>
              <a:rPr lang="en-US" sz="4000" dirty="0"/>
              <a:t>Müşteri </a:t>
            </a:r>
            <a:r>
              <a:rPr lang="en-US" sz="4000" dirty="0" err="1"/>
              <a:t>Davranış</a:t>
            </a:r>
            <a:r>
              <a:rPr lang="en-US" sz="4000" dirty="0"/>
              <a:t> Analizi ve IoB </a:t>
            </a:r>
            <a:r>
              <a:rPr lang="en-US" sz="4000" dirty="0" err="1"/>
              <a:t>Entegrasyonu</a:t>
            </a:r>
            <a:endParaRPr lang="en-US" sz="4000" b="1" dirty="0"/>
          </a:p>
        </p:txBody>
      </p:sp>
      <p:sp>
        <p:nvSpPr>
          <p:cNvPr id="2" name="TextBox 1">
            <a:extLst>
              <a:ext uri="{FF2B5EF4-FFF2-40B4-BE49-F238E27FC236}">
                <a16:creationId xmlns:a16="http://schemas.microsoft.com/office/drawing/2014/main" id="{A1106BA9-3BC1-4D4B-FF2C-E70A8BFF092B}"/>
              </a:ext>
            </a:extLst>
          </p:cNvPr>
          <p:cNvSpPr txBox="1"/>
          <p:nvPr/>
        </p:nvSpPr>
        <p:spPr>
          <a:xfrm>
            <a:off x="4483224" y="3932807"/>
            <a:ext cx="2880789" cy="523220"/>
          </a:xfrm>
          <a:prstGeom prst="rect">
            <a:avLst/>
          </a:prstGeom>
          <a:noFill/>
        </p:spPr>
        <p:txBody>
          <a:bodyPr wrap="none" rtlCol="0">
            <a:spAutoFit/>
          </a:bodyPr>
          <a:lstStyle/>
          <a:p>
            <a:r>
              <a:rPr lang="en-US" sz="2800" dirty="0"/>
              <a:t>Arslancan Sarıkaya</a:t>
            </a:r>
            <a:endParaRPr lang="tr-TR" sz="2800" dirty="0"/>
          </a:p>
        </p:txBody>
      </p:sp>
    </p:spTree>
    <p:extLst>
      <p:ext uri="{BB962C8B-B14F-4D97-AF65-F5344CB8AC3E}">
        <p14:creationId xmlns:p14="http://schemas.microsoft.com/office/powerpoint/2010/main" val="155024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437409-6BDD-230D-DB3F-5D46D1F7B55E}"/>
              </a:ext>
            </a:extLst>
          </p:cNvPr>
          <p:cNvSpPr txBox="1"/>
          <p:nvPr/>
        </p:nvSpPr>
        <p:spPr>
          <a:xfrm>
            <a:off x="213065" y="982176"/>
            <a:ext cx="5495278" cy="4893647"/>
          </a:xfrm>
          <a:prstGeom prst="rect">
            <a:avLst/>
          </a:prstGeom>
          <a:noFill/>
        </p:spPr>
        <p:txBody>
          <a:bodyPr wrap="square" rtlCol="0">
            <a:spAutoFit/>
          </a:bodyPr>
          <a:lstStyle/>
          <a:p>
            <a:pPr algn="just"/>
            <a:r>
              <a:rPr lang="tr-TR" sz="2400" b="1" dirty="0"/>
              <a:t>RFM Analizi</a:t>
            </a:r>
            <a:endParaRPr lang="en-US" sz="2400" b="1" dirty="0"/>
          </a:p>
          <a:p>
            <a:pPr algn="just"/>
            <a:endParaRPr lang="en-US" sz="2800" dirty="0"/>
          </a:p>
          <a:p>
            <a:pPr algn="just"/>
            <a:r>
              <a:rPr lang="tr-TR" sz="2000" dirty="0"/>
              <a:t>Müşteri İlişkileri Yönetimi (CRM) stratejileri içinde yer alan RFM analizi, müşterilerin satın alma davranışlarını inceleyerek onları segmentlere ayırır. Bu sayede, farklı müşteri gruplarına özgü pazarlama stratejileri geliştirilebilir. RFM analizi, </a:t>
            </a:r>
            <a:r>
              <a:rPr lang="tr-TR" sz="2000" dirty="0" err="1"/>
              <a:t>Recency</a:t>
            </a:r>
            <a:r>
              <a:rPr lang="tr-TR" sz="2000" dirty="0"/>
              <a:t> (yenilik), </a:t>
            </a:r>
            <a:r>
              <a:rPr lang="tr-TR" sz="2000" dirty="0" err="1"/>
              <a:t>Frequency</a:t>
            </a:r>
            <a:r>
              <a:rPr lang="tr-TR" sz="2000" dirty="0"/>
              <a:t> (sıklık) ve </a:t>
            </a:r>
            <a:r>
              <a:rPr lang="tr-TR" sz="2000" dirty="0" err="1"/>
              <a:t>Monetary</a:t>
            </a:r>
            <a:r>
              <a:rPr lang="tr-TR" sz="2000" dirty="0"/>
              <a:t> (para) kriterlerine dayanır.</a:t>
            </a:r>
            <a:r>
              <a:rPr lang="en-US" sz="2000" dirty="0"/>
              <a:t> </a:t>
            </a:r>
            <a:r>
              <a:rPr lang="tr-TR" sz="2000" dirty="0" err="1"/>
              <a:t>Recency</a:t>
            </a:r>
            <a:r>
              <a:rPr lang="tr-TR" sz="2000" dirty="0"/>
              <a:t>, müşterinin son satın alma tarihini ifade ederken, </a:t>
            </a:r>
            <a:r>
              <a:rPr lang="tr-TR" sz="2000" dirty="0" err="1"/>
              <a:t>Frequency</a:t>
            </a:r>
            <a:r>
              <a:rPr lang="tr-TR" sz="2000" dirty="0"/>
              <a:t> müşterinin kaç kez satın aldığını belirtir. </a:t>
            </a:r>
            <a:r>
              <a:rPr lang="tr-TR" sz="2000" dirty="0" err="1"/>
              <a:t>Monetary</a:t>
            </a:r>
            <a:r>
              <a:rPr lang="tr-TR" sz="2000" dirty="0"/>
              <a:t> ise müşterinin ne kadar para harcadığını gösterir. Bu üç kriterin bir arada değerlendirilmesiyle, müşterilerin sadakat düzeyleri belirlenerek, daha etkili pazarlama stratejileri geliştirilebilir.</a:t>
            </a:r>
          </a:p>
        </p:txBody>
      </p:sp>
      <p:pic>
        <p:nvPicPr>
          <p:cNvPr id="3" name="Picture 2" descr="A picture containing outdoor, automaton&#10;&#10;Description automatically generated">
            <a:extLst>
              <a:ext uri="{FF2B5EF4-FFF2-40B4-BE49-F238E27FC236}">
                <a16:creationId xmlns:a16="http://schemas.microsoft.com/office/drawing/2014/main" id="{51855240-F23E-F5C8-822A-D002CCF11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0181" y="542277"/>
            <a:ext cx="5844466" cy="5844466"/>
          </a:xfrm>
          <a:prstGeom prst="rect">
            <a:avLst/>
          </a:prstGeom>
        </p:spPr>
      </p:pic>
      <p:pic>
        <p:nvPicPr>
          <p:cNvPr id="5" name="Picture 4" descr="A picture containing colorfulness, light, blue&#10;&#10;Description automatically generated">
            <a:extLst>
              <a:ext uri="{FF2B5EF4-FFF2-40B4-BE49-F238E27FC236}">
                <a16:creationId xmlns:a16="http://schemas.microsoft.com/office/drawing/2014/main" id="{F4484D03-D3F4-FA78-C2CF-90E009A6F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181" y="542277"/>
            <a:ext cx="5844466" cy="5844466"/>
          </a:xfrm>
          <a:prstGeom prst="rect">
            <a:avLst/>
          </a:prstGeom>
        </p:spPr>
      </p:pic>
      <p:pic>
        <p:nvPicPr>
          <p:cNvPr id="6" name="Picture 5">
            <a:extLst>
              <a:ext uri="{FF2B5EF4-FFF2-40B4-BE49-F238E27FC236}">
                <a16:creationId xmlns:a16="http://schemas.microsoft.com/office/drawing/2014/main" id="{814845B5-C680-C246-F91D-B8972F26A1E8}"/>
              </a:ext>
            </a:extLst>
          </p:cNvPr>
          <p:cNvPicPr>
            <a:picLocks noChangeAspect="1"/>
          </p:cNvPicPr>
          <p:nvPr/>
        </p:nvPicPr>
        <p:blipFill>
          <a:blip r:embed="rId4"/>
          <a:stretch>
            <a:fillRect/>
          </a:stretch>
        </p:blipFill>
        <p:spPr>
          <a:xfrm>
            <a:off x="6516639" y="1130977"/>
            <a:ext cx="5094336" cy="4596043"/>
          </a:xfrm>
          <a:prstGeom prst="rect">
            <a:avLst/>
          </a:prstGeom>
        </p:spPr>
      </p:pic>
    </p:spTree>
    <p:extLst>
      <p:ext uri="{BB962C8B-B14F-4D97-AF65-F5344CB8AC3E}">
        <p14:creationId xmlns:p14="http://schemas.microsoft.com/office/powerpoint/2010/main" val="3166447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437409-6BDD-230D-DB3F-5D46D1F7B55E}"/>
              </a:ext>
            </a:extLst>
          </p:cNvPr>
          <p:cNvSpPr txBox="1"/>
          <p:nvPr/>
        </p:nvSpPr>
        <p:spPr>
          <a:xfrm>
            <a:off x="257454" y="828288"/>
            <a:ext cx="5495278" cy="5201424"/>
          </a:xfrm>
          <a:prstGeom prst="rect">
            <a:avLst/>
          </a:prstGeom>
          <a:noFill/>
        </p:spPr>
        <p:txBody>
          <a:bodyPr wrap="square" rtlCol="0">
            <a:spAutoFit/>
          </a:bodyPr>
          <a:lstStyle/>
          <a:p>
            <a:pPr algn="just"/>
            <a:r>
              <a:rPr lang="tr-TR" sz="2400" b="1" dirty="0"/>
              <a:t>Pazar Sepeti Analizi Nedir?</a:t>
            </a:r>
            <a:endParaRPr lang="en-US" sz="2400" b="1" dirty="0"/>
          </a:p>
          <a:p>
            <a:pPr algn="just"/>
            <a:endParaRPr lang="en-US" sz="2800" b="1" dirty="0"/>
          </a:p>
          <a:p>
            <a:pPr algn="just"/>
            <a:r>
              <a:rPr lang="tr-TR" sz="2000" dirty="0"/>
              <a:t>Pazar Sepeti Analizi, bir işletmenin müşterilerinin sepetlerindeki ürünleri ve bu ürünleri satın alırken gösterdikleri davranışları incelemesine olanak tanıyan bir araçtır. Bu analiz sayesinde, işletmeler hangi ürünlerin en çok satıldığını, hangi ürünlerin birlikte satıldığını ve hangi ürünlerin daha az popüler olduğunu belirleyebilirler.</a:t>
            </a:r>
            <a:r>
              <a:rPr lang="en-US" sz="2000" dirty="0"/>
              <a:t> </a:t>
            </a:r>
            <a:r>
              <a:rPr lang="tr-TR" sz="2000" dirty="0"/>
              <a:t>Pazar Sepeti Analizi yapmak için, işletmeler öncelikle müşterilerinin satın alma verilerini toplamalıdır. Bu veriler genellikle bir POS sistemi veya bir e-ticaret platformu aracılığıyla elde edilir. Daha sonra, işletme sahipleri veya pazarlama uzmanları, bu verileri analiz etmek için farklı araçlar kullanabilirler.</a:t>
            </a:r>
          </a:p>
        </p:txBody>
      </p:sp>
      <p:pic>
        <p:nvPicPr>
          <p:cNvPr id="7" name="Picture 6" descr="A person drawing a graph on a clipboard&#10;&#10;Description automatically generated with low confidence">
            <a:extLst>
              <a:ext uri="{FF2B5EF4-FFF2-40B4-BE49-F238E27FC236}">
                <a16:creationId xmlns:a16="http://schemas.microsoft.com/office/drawing/2014/main" id="{6E3AEA13-A064-4BCE-54AE-0ADE4C2AA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037" y="595543"/>
            <a:ext cx="5844466" cy="5844466"/>
          </a:xfrm>
          <a:prstGeom prst="rect">
            <a:avLst/>
          </a:prstGeom>
        </p:spPr>
      </p:pic>
    </p:spTree>
    <p:extLst>
      <p:ext uri="{BB962C8B-B14F-4D97-AF65-F5344CB8AC3E}">
        <p14:creationId xmlns:p14="http://schemas.microsoft.com/office/powerpoint/2010/main" val="1039799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437409-6BDD-230D-DB3F-5D46D1F7B55E}"/>
              </a:ext>
            </a:extLst>
          </p:cNvPr>
          <p:cNvSpPr txBox="1"/>
          <p:nvPr/>
        </p:nvSpPr>
        <p:spPr>
          <a:xfrm>
            <a:off x="292963" y="830918"/>
            <a:ext cx="5495278" cy="4893647"/>
          </a:xfrm>
          <a:prstGeom prst="rect">
            <a:avLst/>
          </a:prstGeom>
          <a:noFill/>
        </p:spPr>
        <p:txBody>
          <a:bodyPr wrap="square" rtlCol="0">
            <a:spAutoFit/>
          </a:bodyPr>
          <a:lstStyle/>
          <a:p>
            <a:pPr algn="just"/>
            <a:r>
              <a:rPr lang="tr-TR" sz="2400" b="1" dirty="0"/>
              <a:t>Apriori Algoritması </a:t>
            </a:r>
            <a:r>
              <a:rPr lang="en-US" sz="2400" b="1" dirty="0"/>
              <a:t>Nedir?</a:t>
            </a:r>
          </a:p>
          <a:p>
            <a:pPr algn="just"/>
            <a:endParaRPr lang="en-US" sz="2800" dirty="0"/>
          </a:p>
          <a:p>
            <a:pPr algn="just"/>
            <a:r>
              <a:rPr lang="tr-TR" sz="2000" dirty="0"/>
              <a:t>Apriori algoritması, veri madenciliği alanında kullanılan bir kural tabanlı öğrenme yöntemidir. Bu algoritma, büyük veri kümelerindeki sık tekrar eden desenleri keşfetmek için kullanılır. Apriori algoritması, verilerin analiz edilmesi ve işlenmesi için kullanılan birçok araçtan biridir.</a:t>
            </a:r>
            <a:r>
              <a:rPr lang="en-US" sz="2000" dirty="0"/>
              <a:t> </a:t>
            </a:r>
            <a:r>
              <a:rPr lang="tr-TR" sz="2000" dirty="0"/>
              <a:t>Bu algoritma, özellikle perakende sektöründe kullanılır. Satın alma geçmişi gibi müşteri davranışları üzerinde çalışırken, apriori algoritması, müşterilerin hangi ürünleri satın aldığını ve birlikte hangi ürünleri satın aldıklarını belirleyebilir. Bu bilgi, şirketlerin müşterilerine daha iyi hizmet sunmalarına yardımcı olabilir.</a:t>
            </a:r>
          </a:p>
        </p:txBody>
      </p:sp>
      <p:pic>
        <p:nvPicPr>
          <p:cNvPr id="6" name="Picture 5" descr="A picture containing art, fractal art, painting, psychedelic art&#10;&#10;Description automatically generated">
            <a:extLst>
              <a:ext uri="{FF2B5EF4-FFF2-40B4-BE49-F238E27FC236}">
                <a16:creationId xmlns:a16="http://schemas.microsoft.com/office/drawing/2014/main" id="{8869C062-64D6-EEC3-57BF-0F0641BDE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5798" y="355509"/>
            <a:ext cx="5844466" cy="5844466"/>
          </a:xfrm>
          <a:prstGeom prst="rect">
            <a:avLst/>
          </a:prstGeom>
        </p:spPr>
      </p:pic>
    </p:spTree>
    <p:extLst>
      <p:ext uri="{BB962C8B-B14F-4D97-AF65-F5344CB8AC3E}">
        <p14:creationId xmlns:p14="http://schemas.microsoft.com/office/powerpoint/2010/main" val="2436135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437409-6BDD-230D-DB3F-5D46D1F7B55E}"/>
              </a:ext>
            </a:extLst>
          </p:cNvPr>
          <p:cNvSpPr txBox="1"/>
          <p:nvPr/>
        </p:nvSpPr>
        <p:spPr>
          <a:xfrm>
            <a:off x="328475" y="1597729"/>
            <a:ext cx="5495278" cy="3662541"/>
          </a:xfrm>
          <a:prstGeom prst="rect">
            <a:avLst/>
          </a:prstGeom>
          <a:noFill/>
        </p:spPr>
        <p:txBody>
          <a:bodyPr wrap="square" rtlCol="0">
            <a:spAutoFit/>
          </a:bodyPr>
          <a:lstStyle/>
          <a:p>
            <a:pPr algn="just"/>
            <a:r>
              <a:rPr lang="tr-TR" sz="2400" b="1" dirty="0"/>
              <a:t>Apache Kafka Nedir?</a:t>
            </a:r>
            <a:endParaRPr lang="en-US" sz="2400" b="1" dirty="0"/>
          </a:p>
          <a:p>
            <a:pPr algn="just"/>
            <a:endParaRPr lang="en-US" sz="2800" dirty="0"/>
          </a:p>
          <a:p>
            <a:pPr algn="just"/>
            <a:r>
              <a:rPr lang="tr-TR" sz="2000" dirty="0"/>
              <a:t>Apache Kafka, yüksek performanslı ve ölçeklenebilir bir veri akışı platformudur. Kafka, gerçek zamanlı veri işleme için tasarlanmıştır ve günümüzün büyük ölçekli veri akışlarına uygun olarak inşa edilmiştir.</a:t>
            </a:r>
            <a:r>
              <a:rPr lang="en-US" sz="2000" dirty="0"/>
              <a:t> </a:t>
            </a:r>
            <a:r>
              <a:rPr lang="tr-TR" sz="2000" dirty="0"/>
              <a:t>Kafka, verileri farklı uygulamalar arasında güvenli bir şekilde taşımak için kullanılır. Bu teknoloji sayesinde, birçok farklı kaynaktan gelen verileri tek bir yerde toplayabilir ve işleyebilirsiniz.</a:t>
            </a:r>
          </a:p>
        </p:txBody>
      </p:sp>
      <p:pic>
        <p:nvPicPr>
          <p:cNvPr id="7" name="Picture 6" descr="A picture containing skyscraper, metropolis, tower block, metropolitan area&#10;&#10;Description automatically generated">
            <a:extLst>
              <a:ext uri="{FF2B5EF4-FFF2-40B4-BE49-F238E27FC236}">
                <a16:creationId xmlns:a16="http://schemas.microsoft.com/office/drawing/2014/main" id="{124E8879-E8F4-53A1-73E2-5C0955C80D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06767"/>
            <a:ext cx="5844466" cy="5844466"/>
          </a:xfrm>
          <a:prstGeom prst="rect">
            <a:avLst/>
          </a:prstGeom>
        </p:spPr>
      </p:pic>
    </p:spTree>
    <p:extLst>
      <p:ext uri="{BB962C8B-B14F-4D97-AF65-F5344CB8AC3E}">
        <p14:creationId xmlns:p14="http://schemas.microsoft.com/office/powerpoint/2010/main" val="74820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437409-6BDD-230D-DB3F-5D46D1F7B55E}"/>
              </a:ext>
            </a:extLst>
          </p:cNvPr>
          <p:cNvSpPr txBox="1"/>
          <p:nvPr/>
        </p:nvSpPr>
        <p:spPr>
          <a:xfrm>
            <a:off x="251534" y="982176"/>
            <a:ext cx="5495278" cy="4585871"/>
          </a:xfrm>
          <a:prstGeom prst="rect">
            <a:avLst/>
          </a:prstGeom>
          <a:noFill/>
        </p:spPr>
        <p:txBody>
          <a:bodyPr wrap="square" rtlCol="0">
            <a:spAutoFit/>
          </a:bodyPr>
          <a:lstStyle/>
          <a:p>
            <a:pPr algn="just"/>
            <a:r>
              <a:rPr lang="tr-TR" sz="2400" b="1" dirty="0"/>
              <a:t>Neden Apache Kafka Kullanmalıyız?</a:t>
            </a:r>
            <a:endParaRPr lang="en-US" sz="2400" b="1" dirty="0"/>
          </a:p>
          <a:p>
            <a:pPr algn="just"/>
            <a:endParaRPr lang="en-US" sz="2800" dirty="0"/>
          </a:p>
          <a:p>
            <a:pPr algn="just"/>
            <a:r>
              <a:rPr lang="tr-TR" sz="2000" dirty="0"/>
              <a:t>Apache Kafka'nın birçok avantajı vardır. Örneğin, yüksek performans, ölçeklenebilirlik, dayanıklılık gibi özelliklerinden bahsedebiliriz.</a:t>
            </a:r>
            <a:r>
              <a:rPr lang="en-US" sz="2000" dirty="0"/>
              <a:t> </a:t>
            </a:r>
            <a:r>
              <a:rPr lang="tr-TR" sz="2000" dirty="0"/>
              <a:t>Ayrıca, Kafka gerçek zamanlı veri işleme için ideal bir seçenektir. Verileri hızlı bir şekilde işleyebilir ve anlık olarak sonuçlar alabilirsiniz. Bu sayede, işletmenizin daha hızlı kararlar almasına yardımcı olabilirsiniz.</a:t>
            </a:r>
            <a:endParaRPr lang="en-US" sz="2000" dirty="0"/>
          </a:p>
          <a:p>
            <a:pPr algn="just"/>
            <a:endParaRPr lang="en-US" sz="2000" dirty="0"/>
          </a:p>
          <a:p>
            <a:pPr algn="just"/>
            <a:r>
              <a:rPr lang="tr-TR" sz="2000" dirty="0"/>
              <a:t>Apache Kafka, birçok farklı kullanım alanına sahiptir. Büyük ölçekli veri akışları, gerçek zamanlı analiz, loglama, işletme uygulamaları, </a:t>
            </a:r>
            <a:r>
              <a:rPr lang="tr-TR" sz="2000" dirty="0" err="1"/>
              <a:t>IoT</a:t>
            </a:r>
            <a:r>
              <a:rPr lang="tr-TR" sz="2000" dirty="0"/>
              <a:t> ve daha fazlası için ideal bir çözümdür.</a:t>
            </a:r>
          </a:p>
        </p:txBody>
      </p:sp>
      <p:pic>
        <p:nvPicPr>
          <p:cNvPr id="3" name="Picture 2" descr="A picture containing human face, person, clothing, person&#10;&#10;Description automatically generated">
            <a:extLst>
              <a:ext uri="{FF2B5EF4-FFF2-40B4-BE49-F238E27FC236}">
                <a16:creationId xmlns:a16="http://schemas.microsoft.com/office/drawing/2014/main" id="{6D803A24-E55F-F992-FE37-96A7DEEFF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06766"/>
            <a:ext cx="5844466" cy="5844466"/>
          </a:xfrm>
          <a:prstGeom prst="rect">
            <a:avLst/>
          </a:prstGeom>
        </p:spPr>
      </p:pic>
    </p:spTree>
    <p:extLst>
      <p:ext uri="{BB962C8B-B14F-4D97-AF65-F5344CB8AC3E}">
        <p14:creationId xmlns:p14="http://schemas.microsoft.com/office/powerpoint/2010/main" val="1401488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437409-6BDD-230D-DB3F-5D46D1F7B55E}"/>
              </a:ext>
            </a:extLst>
          </p:cNvPr>
          <p:cNvSpPr txBox="1"/>
          <p:nvPr/>
        </p:nvSpPr>
        <p:spPr>
          <a:xfrm>
            <a:off x="251534" y="982176"/>
            <a:ext cx="5495278" cy="4278094"/>
          </a:xfrm>
          <a:prstGeom prst="rect">
            <a:avLst/>
          </a:prstGeom>
          <a:noFill/>
        </p:spPr>
        <p:txBody>
          <a:bodyPr wrap="square" rtlCol="0">
            <a:spAutoFit/>
          </a:bodyPr>
          <a:lstStyle/>
          <a:p>
            <a:pPr algn="just"/>
            <a:r>
              <a:rPr lang="tr-TR" sz="2400" b="1" dirty="0" err="1"/>
              <a:t>Flutter</a:t>
            </a:r>
            <a:r>
              <a:rPr lang="tr-TR" sz="2400" b="1" dirty="0"/>
              <a:t> Nedir?</a:t>
            </a:r>
            <a:endParaRPr lang="en-US" sz="2400" b="1" dirty="0"/>
          </a:p>
          <a:p>
            <a:pPr algn="just"/>
            <a:endParaRPr lang="en-US" sz="2800" dirty="0"/>
          </a:p>
          <a:p>
            <a:pPr algn="just"/>
            <a:r>
              <a:rPr lang="tr-TR" sz="2000" dirty="0" err="1"/>
              <a:t>Flutter</a:t>
            </a:r>
            <a:r>
              <a:rPr lang="tr-TR" sz="2000" dirty="0"/>
              <a:t>, Google tarafından geliştirilen açık kaynaklı bir mobil uygulama geliştirme </a:t>
            </a:r>
            <a:r>
              <a:rPr lang="tr-TR" sz="2000" dirty="0" err="1"/>
              <a:t>framework'üdür</a:t>
            </a:r>
            <a:r>
              <a:rPr lang="tr-TR" sz="2000" dirty="0"/>
              <a:t>. </a:t>
            </a:r>
            <a:r>
              <a:rPr lang="tr-TR" sz="2000" dirty="0" err="1"/>
              <a:t>Flutter</a:t>
            </a:r>
            <a:r>
              <a:rPr lang="tr-TR" sz="2000" dirty="0"/>
              <a:t>, hızlı ve kullanıcı dostu arayüzler oluşturmak için kullanılır. Dart adlı programlama dilini kullanır. </a:t>
            </a:r>
            <a:r>
              <a:rPr lang="tr-TR" sz="2000" dirty="0" err="1"/>
              <a:t>Flutter</a:t>
            </a:r>
            <a:r>
              <a:rPr lang="tr-TR" sz="2000" dirty="0"/>
              <a:t>, birden çok platformda çalışabilen uygulamalar geliştirmek için kullanılabilir.</a:t>
            </a:r>
          </a:p>
          <a:p>
            <a:pPr algn="just"/>
            <a:r>
              <a:rPr lang="tr-TR" sz="2000" dirty="0" err="1"/>
              <a:t>Flutter</a:t>
            </a:r>
            <a:r>
              <a:rPr lang="tr-TR" sz="2000" dirty="0"/>
              <a:t>, özellikle animasyonlar ve grafikler gibi görsel öğelerin ön planda olduğu uygulamalar için idealdir. Bu nedenle, oyunlar, eğitim uygulamaları, sosyal medya uygulamaları vb. için sıklıkla tercih edilir.</a:t>
            </a:r>
          </a:p>
        </p:txBody>
      </p:sp>
      <p:pic>
        <p:nvPicPr>
          <p:cNvPr id="5" name="Picture 4">
            <a:extLst>
              <a:ext uri="{FF2B5EF4-FFF2-40B4-BE49-F238E27FC236}">
                <a16:creationId xmlns:a16="http://schemas.microsoft.com/office/drawing/2014/main" id="{203E5D8E-11E1-8348-1BA7-A41C51726BE5}"/>
              </a:ext>
            </a:extLst>
          </p:cNvPr>
          <p:cNvPicPr>
            <a:picLocks noChangeAspect="1"/>
          </p:cNvPicPr>
          <p:nvPr/>
        </p:nvPicPr>
        <p:blipFill>
          <a:blip r:embed="rId2"/>
          <a:stretch>
            <a:fillRect/>
          </a:stretch>
        </p:blipFill>
        <p:spPr>
          <a:xfrm>
            <a:off x="6300187" y="506766"/>
            <a:ext cx="5560381" cy="6046288"/>
          </a:xfrm>
          <a:prstGeom prst="rect">
            <a:avLst/>
          </a:prstGeom>
        </p:spPr>
      </p:pic>
    </p:spTree>
    <p:extLst>
      <p:ext uri="{BB962C8B-B14F-4D97-AF65-F5344CB8AC3E}">
        <p14:creationId xmlns:p14="http://schemas.microsoft.com/office/powerpoint/2010/main" val="3049122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437409-6BDD-230D-DB3F-5D46D1F7B55E}"/>
              </a:ext>
            </a:extLst>
          </p:cNvPr>
          <p:cNvSpPr txBox="1"/>
          <p:nvPr/>
        </p:nvSpPr>
        <p:spPr>
          <a:xfrm>
            <a:off x="251534" y="982176"/>
            <a:ext cx="5495278" cy="4893647"/>
          </a:xfrm>
          <a:prstGeom prst="rect">
            <a:avLst/>
          </a:prstGeom>
          <a:noFill/>
        </p:spPr>
        <p:txBody>
          <a:bodyPr wrap="square" rtlCol="0">
            <a:spAutoFit/>
          </a:bodyPr>
          <a:lstStyle/>
          <a:p>
            <a:pPr algn="just"/>
            <a:r>
              <a:rPr lang="tr-TR" sz="2400" dirty="0" err="1"/>
              <a:t>Firestore</a:t>
            </a:r>
            <a:r>
              <a:rPr lang="tr-TR" sz="2400" dirty="0"/>
              <a:t> </a:t>
            </a:r>
            <a:r>
              <a:rPr lang="tr-TR" sz="2400" b="1" dirty="0"/>
              <a:t> Nedir?</a:t>
            </a:r>
            <a:endParaRPr lang="en-US" sz="2400" b="1" dirty="0"/>
          </a:p>
          <a:p>
            <a:pPr algn="just"/>
            <a:endParaRPr lang="en-US" sz="2800" dirty="0"/>
          </a:p>
          <a:p>
            <a:pPr algn="just"/>
            <a:r>
              <a:rPr lang="tr-TR" sz="2000" dirty="0" err="1"/>
              <a:t>Firestore</a:t>
            </a:r>
            <a:r>
              <a:rPr lang="tr-TR" sz="2000" dirty="0"/>
              <a:t>, Google tarafından sunulan bir bulut </a:t>
            </a:r>
            <a:r>
              <a:rPr lang="tr-TR" sz="2000" dirty="0" err="1"/>
              <a:t>veritabanı</a:t>
            </a:r>
            <a:r>
              <a:rPr lang="tr-TR" sz="2000" dirty="0"/>
              <a:t> hizmetidir. </a:t>
            </a:r>
            <a:r>
              <a:rPr lang="tr-TR" sz="2000" dirty="0" err="1"/>
              <a:t>Firestore</a:t>
            </a:r>
            <a:r>
              <a:rPr lang="tr-TR" sz="2000" dirty="0"/>
              <a:t> ile uygulama geliştiricileri gerçek zamanlı olarak veri depolayabilir ve bu verilere kolayca erişebilirler. </a:t>
            </a:r>
            <a:r>
              <a:rPr lang="tr-TR" sz="2000" dirty="0" err="1"/>
              <a:t>Firestore'un</a:t>
            </a:r>
            <a:r>
              <a:rPr lang="tr-TR" sz="2000" dirty="0"/>
              <a:t> sunduğu özellikler arasında offline erişim, otomatik senkronizasyon ve güçlü sorgu imkanları yer alır.</a:t>
            </a:r>
          </a:p>
          <a:p>
            <a:pPr algn="just"/>
            <a:r>
              <a:rPr lang="tr-TR" sz="2000" dirty="0" err="1"/>
              <a:t>Firestore</a:t>
            </a:r>
            <a:r>
              <a:rPr lang="tr-TR" sz="2000" dirty="0"/>
              <a:t>, özellikle mobil uygulamalar için tasarlanmıştır ve kullanıcıların verilerine hızlı ve güvenli bir şekilde erişmelerini sağlar. Ayrıca, </a:t>
            </a:r>
            <a:r>
              <a:rPr lang="tr-TR" sz="2000" dirty="0" err="1"/>
              <a:t>Firestore'un</a:t>
            </a:r>
            <a:r>
              <a:rPr lang="tr-TR" sz="2000" dirty="0"/>
              <a:t> kullanımı da oldukça kolaydır ve uygulama geliştiricilerinin zamandan tasarruf etmelerine yardımcı olur.</a:t>
            </a:r>
          </a:p>
        </p:txBody>
      </p:sp>
      <p:pic>
        <p:nvPicPr>
          <p:cNvPr id="1026" name="Picture 2" descr="Firestore query limitations and how to work around them | by Nic Chong |  Level Up Coding">
            <a:extLst>
              <a:ext uri="{FF2B5EF4-FFF2-40B4-BE49-F238E27FC236}">
                <a16:creationId xmlns:a16="http://schemas.microsoft.com/office/drawing/2014/main" id="{CCFC033B-D779-28B5-D1DB-E72535D69E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1095" y="1666596"/>
            <a:ext cx="5053090" cy="1547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738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437409-6BDD-230D-DB3F-5D46D1F7B55E}"/>
              </a:ext>
            </a:extLst>
          </p:cNvPr>
          <p:cNvSpPr txBox="1"/>
          <p:nvPr/>
        </p:nvSpPr>
        <p:spPr>
          <a:xfrm>
            <a:off x="260412" y="828288"/>
            <a:ext cx="5495278" cy="5201424"/>
          </a:xfrm>
          <a:prstGeom prst="rect">
            <a:avLst/>
          </a:prstGeom>
          <a:noFill/>
        </p:spPr>
        <p:txBody>
          <a:bodyPr wrap="square" rtlCol="0">
            <a:spAutoFit/>
          </a:bodyPr>
          <a:lstStyle/>
          <a:p>
            <a:pPr algn="just"/>
            <a:r>
              <a:rPr lang="tr-TR" sz="2400" b="1" dirty="0" err="1"/>
              <a:t>Flask</a:t>
            </a:r>
            <a:r>
              <a:rPr lang="tr-TR" sz="2400" b="1" dirty="0"/>
              <a:t> ve </a:t>
            </a:r>
            <a:r>
              <a:rPr lang="tr-TR" sz="2400" b="1" dirty="0" err="1"/>
              <a:t>Cors</a:t>
            </a:r>
            <a:r>
              <a:rPr lang="tr-TR" sz="2400" b="1" dirty="0"/>
              <a:t> Nedir?</a:t>
            </a:r>
            <a:endParaRPr lang="en-US" sz="2400" b="1" dirty="0"/>
          </a:p>
          <a:p>
            <a:pPr algn="just"/>
            <a:endParaRPr lang="en-US" sz="2800" dirty="0"/>
          </a:p>
          <a:p>
            <a:pPr algn="just"/>
            <a:r>
              <a:rPr lang="tr-TR" sz="2000" dirty="0" err="1"/>
              <a:t>Flask</a:t>
            </a:r>
            <a:r>
              <a:rPr lang="tr-TR" sz="2000" dirty="0"/>
              <a:t>, Python programlama dili ile geliştirilen bir web uygulama çatısıdır. </a:t>
            </a:r>
            <a:r>
              <a:rPr lang="tr-TR" sz="2000" dirty="0" err="1"/>
              <a:t>Flask</a:t>
            </a:r>
            <a:r>
              <a:rPr lang="tr-TR" sz="2000" dirty="0"/>
              <a:t> sayesinde uygulama geliştiricileri hızlı ve kolay bir şekilde web uygulamaları oluşturabilirler. </a:t>
            </a:r>
            <a:r>
              <a:rPr lang="tr-TR" sz="2000" dirty="0" err="1"/>
              <a:t>Flask</a:t>
            </a:r>
            <a:r>
              <a:rPr lang="tr-TR" sz="2000" dirty="0"/>
              <a:t>, minimal bir yapıya sahiptir ve bu nedenle uygulama geliştiricileri için özelleştirme imkanı sunar.</a:t>
            </a:r>
            <a:endParaRPr lang="en-US" sz="2000" dirty="0"/>
          </a:p>
          <a:p>
            <a:pPr algn="just"/>
            <a:endParaRPr lang="tr-TR" sz="2000" dirty="0"/>
          </a:p>
          <a:p>
            <a:pPr algn="just"/>
            <a:r>
              <a:rPr lang="tr-TR" sz="2000" dirty="0" err="1"/>
              <a:t>Cors</a:t>
            </a:r>
            <a:r>
              <a:rPr lang="tr-TR" sz="2000" dirty="0"/>
              <a:t> ise, farklı kaynaklardan gelen web sayfalarının birbirleriyle etkileşim kurmasını sağlayan bir mekanizmadır. </a:t>
            </a:r>
            <a:r>
              <a:rPr lang="tr-TR" sz="2000" dirty="0" err="1"/>
              <a:t>Cors</a:t>
            </a:r>
            <a:r>
              <a:rPr lang="tr-TR" sz="2000" dirty="0"/>
              <a:t>, web uygulamalarının güvenliği ve kullanılabilirliği açısından önemlidir. Bu mekanizma sayesinde uygulama geliştiricileri, farklı kaynaklardan gelen verileri güvenli bir şekilde işleyebilirler.</a:t>
            </a:r>
          </a:p>
        </p:txBody>
      </p:sp>
      <p:pic>
        <p:nvPicPr>
          <p:cNvPr id="5" name="Picture 4" descr="A picture containing circle, turntable&#10;&#10;Description automatically generated">
            <a:extLst>
              <a:ext uri="{FF2B5EF4-FFF2-40B4-BE49-F238E27FC236}">
                <a16:creationId xmlns:a16="http://schemas.microsoft.com/office/drawing/2014/main" id="{D31F8801-2B38-D823-A22B-CBFE5E36F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102" y="435744"/>
            <a:ext cx="5760869" cy="5760869"/>
          </a:xfrm>
          <a:prstGeom prst="rect">
            <a:avLst/>
          </a:prstGeom>
        </p:spPr>
      </p:pic>
    </p:spTree>
    <p:extLst>
      <p:ext uri="{BB962C8B-B14F-4D97-AF65-F5344CB8AC3E}">
        <p14:creationId xmlns:p14="http://schemas.microsoft.com/office/powerpoint/2010/main" val="1520063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437409-6BDD-230D-DB3F-5D46D1F7B55E}"/>
              </a:ext>
            </a:extLst>
          </p:cNvPr>
          <p:cNvSpPr txBox="1"/>
          <p:nvPr/>
        </p:nvSpPr>
        <p:spPr>
          <a:xfrm>
            <a:off x="266329" y="1315374"/>
            <a:ext cx="5495278" cy="3293209"/>
          </a:xfrm>
          <a:prstGeom prst="rect">
            <a:avLst/>
          </a:prstGeom>
          <a:noFill/>
        </p:spPr>
        <p:txBody>
          <a:bodyPr wrap="square" rtlCol="0">
            <a:spAutoFit/>
          </a:bodyPr>
          <a:lstStyle/>
          <a:p>
            <a:pPr algn="just"/>
            <a:r>
              <a:rPr lang="en-US" sz="2400" b="1" dirty="0" err="1"/>
              <a:t>Problemin</a:t>
            </a:r>
            <a:r>
              <a:rPr lang="en-US" sz="2400" b="1" dirty="0"/>
              <a:t> </a:t>
            </a:r>
            <a:r>
              <a:rPr lang="en-US" sz="2400" b="1" dirty="0" err="1"/>
              <a:t>Tanımı</a:t>
            </a:r>
            <a:endParaRPr lang="en-US" sz="2400" b="1" dirty="0"/>
          </a:p>
          <a:p>
            <a:pPr algn="just"/>
            <a:endParaRPr lang="en-US" sz="2400" dirty="0"/>
          </a:p>
          <a:p>
            <a:pPr algn="just"/>
            <a:r>
              <a:rPr lang="en-US" sz="2000" dirty="0"/>
              <a:t>Müşteri </a:t>
            </a:r>
            <a:r>
              <a:rPr lang="en-US" sz="2000" dirty="0" err="1"/>
              <a:t>profillerinin</a:t>
            </a:r>
            <a:r>
              <a:rPr lang="en-US" sz="2000" dirty="0"/>
              <a:t> giderek </a:t>
            </a:r>
            <a:r>
              <a:rPr lang="en-US" sz="2000" dirty="0" err="1"/>
              <a:t>çeşitlenmesi</a:t>
            </a:r>
            <a:r>
              <a:rPr lang="en-US" sz="2000" dirty="0"/>
              <a:t> ve tek </a:t>
            </a:r>
            <a:r>
              <a:rPr lang="en-US" sz="2000" dirty="0" err="1"/>
              <a:t>bir</a:t>
            </a:r>
            <a:r>
              <a:rPr lang="en-US" sz="2000" dirty="0"/>
              <a:t> </a:t>
            </a:r>
            <a:r>
              <a:rPr lang="en-US" sz="2000" dirty="0" err="1"/>
              <a:t>kalıba</a:t>
            </a:r>
            <a:r>
              <a:rPr lang="en-US" sz="2000" dirty="0"/>
              <a:t> </a:t>
            </a:r>
            <a:r>
              <a:rPr lang="en-US" sz="2000" dirty="0" err="1"/>
              <a:t>sığamaması</a:t>
            </a:r>
            <a:r>
              <a:rPr lang="en-US" sz="2000" dirty="0"/>
              <a:t> </a:t>
            </a:r>
            <a:r>
              <a:rPr lang="en-US" sz="2000" dirty="0" err="1"/>
              <a:t>nedeniyle</a:t>
            </a:r>
            <a:r>
              <a:rPr lang="en-US" sz="2000" dirty="0"/>
              <a:t>, </a:t>
            </a:r>
            <a:r>
              <a:rPr lang="en-US" sz="2000" dirty="0" err="1"/>
              <a:t>müşteriler</a:t>
            </a:r>
            <a:r>
              <a:rPr lang="en-US" sz="2000" dirty="0"/>
              <a:t> </a:t>
            </a:r>
            <a:r>
              <a:rPr lang="en-US" sz="2000" dirty="0" err="1"/>
              <a:t>kişiselleştirilmiş</a:t>
            </a:r>
            <a:r>
              <a:rPr lang="en-US" sz="2000" dirty="0"/>
              <a:t> </a:t>
            </a:r>
            <a:r>
              <a:rPr lang="en-US" sz="2000" dirty="0" err="1"/>
              <a:t>çözümlere</a:t>
            </a:r>
            <a:r>
              <a:rPr lang="en-US" sz="2000" dirty="0"/>
              <a:t> ihtiyaç </a:t>
            </a:r>
            <a:r>
              <a:rPr lang="en-US" sz="2000" dirty="0" err="1"/>
              <a:t>duymaktadır</a:t>
            </a:r>
            <a:r>
              <a:rPr lang="en-US" sz="2000" dirty="0"/>
              <a:t>. Bu projede, </a:t>
            </a:r>
            <a:r>
              <a:rPr lang="en-US" sz="2000" dirty="0" err="1"/>
              <a:t>müşteriler</a:t>
            </a:r>
            <a:r>
              <a:rPr lang="en-US" sz="2000" dirty="0"/>
              <a:t> </a:t>
            </a:r>
            <a:r>
              <a:rPr lang="en-US" sz="2000" dirty="0" err="1"/>
              <a:t>çeşitli</a:t>
            </a:r>
            <a:r>
              <a:rPr lang="en-US" sz="2000" dirty="0"/>
              <a:t> </a:t>
            </a:r>
            <a:r>
              <a:rPr lang="en-US" sz="2000" dirty="0" err="1"/>
              <a:t>kriterlere</a:t>
            </a:r>
            <a:r>
              <a:rPr lang="en-US" sz="2000" dirty="0"/>
              <a:t> göre </a:t>
            </a:r>
            <a:r>
              <a:rPr lang="en-US" sz="2000" dirty="0" err="1"/>
              <a:t>sınıflandırılarak</a:t>
            </a:r>
            <a:r>
              <a:rPr lang="en-US" sz="2000" dirty="0"/>
              <a:t> </a:t>
            </a:r>
            <a:r>
              <a:rPr lang="en-US" sz="2000" dirty="0" err="1"/>
              <a:t>anlaşılmaya</a:t>
            </a:r>
            <a:r>
              <a:rPr lang="en-US" sz="2000" dirty="0"/>
              <a:t> ve </a:t>
            </a:r>
            <a:r>
              <a:rPr lang="en-US" sz="2000" dirty="0" err="1"/>
              <a:t>şirketlerin</a:t>
            </a:r>
            <a:r>
              <a:rPr lang="en-US" sz="2000" dirty="0"/>
              <a:t>, ürünleri veya </a:t>
            </a:r>
            <a:r>
              <a:rPr lang="en-US" sz="2000" dirty="0" err="1"/>
              <a:t>kampanyalarında</a:t>
            </a:r>
            <a:r>
              <a:rPr lang="en-US" sz="2000" dirty="0"/>
              <a:t> kişisel </a:t>
            </a:r>
            <a:r>
              <a:rPr lang="en-US" sz="2000" dirty="0" err="1"/>
              <a:t>teklifler</a:t>
            </a:r>
            <a:r>
              <a:rPr lang="en-US" sz="2000" dirty="0"/>
              <a:t> </a:t>
            </a:r>
            <a:r>
              <a:rPr lang="en-US" sz="2000" dirty="0" err="1"/>
              <a:t>sunarak</a:t>
            </a:r>
            <a:r>
              <a:rPr lang="en-US" sz="2000" dirty="0"/>
              <a:t> müşteri </a:t>
            </a:r>
            <a:r>
              <a:rPr lang="en-US" sz="2000" dirty="0" err="1"/>
              <a:t>ihtiyaçlarına</a:t>
            </a:r>
            <a:r>
              <a:rPr lang="en-US" sz="2000" dirty="0"/>
              <a:t> IoB </a:t>
            </a:r>
            <a:r>
              <a:rPr lang="en-US" sz="2000" dirty="0" err="1"/>
              <a:t>teknolojilerinden</a:t>
            </a:r>
            <a:r>
              <a:rPr lang="en-US" sz="2000" dirty="0"/>
              <a:t> </a:t>
            </a:r>
            <a:r>
              <a:rPr lang="en-US" sz="2000" dirty="0" err="1"/>
              <a:t>faydalanarak</a:t>
            </a:r>
            <a:r>
              <a:rPr lang="en-US" sz="2000" dirty="0"/>
              <a:t> cevap </a:t>
            </a:r>
            <a:r>
              <a:rPr lang="en-US" sz="2000" dirty="0" err="1"/>
              <a:t>verebilmesi</a:t>
            </a:r>
            <a:r>
              <a:rPr lang="en-US" sz="2000" dirty="0"/>
              <a:t> </a:t>
            </a:r>
            <a:r>
              <a:rPr lang="en-US" sz="2000" dirty="0" err="1"/>
              <a:t>amaçlanmıştır</a:t>
            </a:r>
            <a:r>
              <a:rPr lang="en-US" sz="2000" dirty="0"/>
              <a:t>.</a:t>
            </a:r>
          </a:p>
        </p:txBody>
      </p:sp>
      <p:pic>
        <p:nvPicPr>
          <p:cNvPr id="5" name="Picture 4" descr="A picture containing light, colorfulness, laser&#10;&#10;Description automatically generated">
            <a:extLst>
              <a:ext uri="{FF2B5EF4-FFF2-40B4-BE49-F238E27FC236}">
                <a16:creationId xmlns:a16="http://schemas.microsoft.com/office/drawing/2014/main" id="{AE82DC23-F105-8D7B-422E-2AF1E7351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1304" y="438147"/>
            <a:ext cx="5841507" cy="5841507"/>
          </a:xfrm>
          <a:prstGeom prst="rect">
            <a:avLst/>
          </a:prstGeom>
        </p:spPr>
      </p:pic>
    </p:spTree>
    <p:extLst>
      <p:ext uri="{BB962C8B-B14F-4D97-AF65-F5344CB8AC3E}">
        <p14:creationId xmlns:p14="http://schemas.microsoft.com/office/powerpoint/2010/main" val="1706953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94F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8005490-725E-6FDF-502C-7070F94AA0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425" y="643467"/>
            <a:ext cx="7235150" cy="5571066"/>
          </a:xfrm>
          <a:prstGeom prst="rect">
            <a:avLst/>
          </a:prstGeom>
        </p:spPr>
      </p:pic>
    </p:spTree>
    <p:extLst>
      <p:ext uri="{BB962C8B-B14F-4D97-AF65-F5344CB8AC3E}">
        <p14:creationId xmlns:p14="http://schemas.microsoft.com/office/powerpoint/2010/main" val="2002024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login box&#10;&#10;Description automatically generated with medium confidence">
            <a:extLst>
              <a:ext uri="{FF2B5EF4-FFF2-40B4-BE49-F238E27FC236}">
                <a16:creationId xmlns:a16="http://schemas.microsoft.com/office/drawing/2014/main" id="{A13BF43E-7D0F-B950-675C-F88B0494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932" y="1123527"/>
            <a:ext cx="2129720" cy="4604800"/>
          </a:xfrm>
          <a:prstGeom prst="rect">
            <a:avLst/>
          </a:prstGeom>
        </p:spPr>
      </p:pic>
      <p:cxnSp>
        <p:nvCxnSpPr>
          <p:cNvPr id="14" name="Straight Connector 13">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login&#10;&#10;Description automatically generated with low confidence">
            <a:extLst>
              <a:ext uri="{FF2B5EF4-FFF2-40B4-BE49-F238E27FC236}">
                <a16:creationId xmlns:a16="http://schemas.microsoft.com/office/drawing/2014/main" id="{36FEF87D-8929-3872-9BAC-2E754917E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9931" y="1123527"/>
            <a:ext cx="2129720" cy="4604800"/>
          </a:xfrm>
          <a:prstGeom prst="rect">
            <a:avLst/>
          </a:prstGeom>
        </p:spPr>
      </p:pic>
      <p:cxnSp>
        <p:nvCxnSpPr>
          <p:cNvPr id="16" name="Straight Connector 15">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phone&#10;&#10;Description automatically generated with low confidence">
            <a:extLst>
              <a:ext uri="{FF2B5EF4-FFF2-40B4-BE49-F238E27FC236}">
                <a16:creationId xmlns:a16="http://schemas.microsoft.com/office/drawing/2014/main" id="{1334A764-B7F1-8631-85CB-1DE313D970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026" y="1123527"/>
            <a:ext cx="2129720" cy="4604800"/>
          </a:xfrm>
          <a:prstGeom prst="rect">
            <a:avLst/>
          </a:prstGeom>
        </p:spPr>
      </p:pic>
      <p:cxnSp>
        <p:nvCxnSpPr>
          <p:cNvPr id="18" name="Straight Connector 17">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BD47C97-94B7-A3AB-8596-51EAE0FEDC88}"/>
              </a:ext>
            </a:extLst>
          </p:cNvPr>
          <p:cNvPicPr>
            <a:picLocks noChangeAspect="1"/>
          </p:cNvPicPr>
          <p:nvPr/>
        </p:nvPicPr>
        <p:blipFill>
          <a:blip r:embed="rId5"/>
          <a:stretch>
            <a:fillRect/>
          </a:stretch>
        </p:blipFill>
        <p:spPr>
          <a:xfrm>
            <a:off x="9276563" y="1123527"/>
            <a:ext cx="2248517" cy="4604800"/>
          </a:xfrm>
          <a:prstGeom prst="rect">
            <a:avLst/>
          </a:prstGeom>
        </p:spPr>
      </p:pic>
    </p:spTree>
    <p:extLst>
      <p:ext uri="{BB962C8B-B14F-4D97-AF65-F5344CB8AC3E}">
        <p14:creationId xmlns:p14="http://schemas.microsoft.com/office/powerpoint/2010/main" val="607259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437409-6BDD-230D-DB3F-5D46D1F7B55E}"/>
              </a:ext>
            </a:extLst>
          </p:cNvPr>
          <p:cNvSpPr txBox="1"/>
          <p:nvPr/>
        </p:nvSpPr>
        <p:spPr>
          <a:xfrm>
            <a:off x="248573" y="1306497"/>
            <a:ext cx="5495278" cy="4278094"/>
          </a:xfrm>
          <a:prstGeom prst="rect">
            <a:avLst/>
          </a:prstGeom>
          <a:noFill/>
        </p:spPr>
        <p:txBody>
          <a:bodyPr wrap="square" rtlCol="0">
            <a:spAutoFit/>
          </a:bodyPr>
          <a:lstStyle/>
          <a:p>
            <a:pPr algn="just"/>
            <a:r>
              <a:rPr lang="tr-TR" sz="2400" b="1" dirty="0"/>
              <a:t>Davranışların İnterneti: Tanımı ve Özellikleri</a:t>
            </a:r>
            <a:endParaRPr lang="en-US" sz="2400" b="1" dirty="0"/>
          </a:p>
          <a:p>
            <a:pPr algn="just"/>
            <a:endParaRPr lang="en-US" sz="2400" dirty="0"/>
          </a:p>
          <a:p>
            <a:pPr algn="just"/>
            <a:r>
              <a:rPr lang="tr-TR" sz="2000" dirty="0"/>
              <a:t>Davranışların İnterneti, internet kullanıcılarının çevrimiçi davranışlarını takip etmek ve analiz etmek için kullanılan bir teknolojidir. Bu teknoloji, web sitelerinin ve uygulamaların kullanıcıların etkileşimlerini kaydetmesiyle çalışır. Bu veriler daha sonra pazarlama, reklamcılık ve müşteri davranışları hakkında bilgi sağlamak </a:t>
            </a:r>
            <a:r>
              <a:rPr lang="en-US" sz="2000" dirty="0"/>
              <a:t>için </a:t>
            </a:r>
            <a:r>
              <a:rPr lang="en-US" sz="2000" dirty="0" err="1"/>
              <a:t>kullanılabilir</a:t>
            </a:r>
            <a:r>
              <a:rPr lang="tr-TR" sz="2000" dirty="0"/>
              <a:t>.</a:t>
            </a:r>
            <a:r>
              <a:rPr lang="en-US" sz="2000" dirty="0"/>
              <a:t> </a:t>
            </a:r>
            <a:r>
              <a:rPr lang="en-US" sz="2000" dirty="0" err="1"/>
              <a:t>Edinilen</a:t>
            </a:r>
            <a:r>
              <a:rPr lang="en-US" sz="2000" dirty="0"/>
              <a:t> </a:t>
            </a:r>
            <a:r>
              <a:rPr lang="en-US" sz="2000" dirty="0" err="1"/>
              <a:t>bilgiler</a:t>
            </a:r>
            <a:r>
              <a:rPr lang="en-US" sz="2000" dirty="0"/>
              <a:t> IoT </a:t>
            </a:r>
            <a:r>
              <a:rPr lang="en-US" sz="2000" dirty="0" err="1"/>
              <a:t>sensörler</a:t>
            </a:r>
            <a:r>
              <a:rPr lang="en-US" sz="2000" dirty="0"/>
              <a:t> </a:t>
            </a:r>
            <a:r>
              <a:rPr lang="en-US" sz="2000" dirty="0" err="1"/>
              <a:t>ile</a:t>
            </a:r>
            <a:r>
              <a:rPr lang="en-US" sz="2000" dirty="0"/>
              <a:t> birlikte </a:t>
            </a:r>
            <a:r>
              <a:rPr lang="en-US" sz="2000" dirty="0" err="1"/>
              <a:t>kullanılarak</a:t>
            </a:r>
            <a:r>
              <a:rPr lang="en-US" sz="2000" dirty="0"/>
              <a:t> </a:t>
            </a:r>
            <a:r>
              <a:rPr lang="en-US" sz="2000" dirty="0" err="1"/>
              <a:t>çeşitli</a:t>
            </a:r>
            <a:r>
              <a:rPr lang="en-US" sz="2000" dirty="0"/>
              <a:t> </a:t>
            </a:r>
            <a:r>
              <a:rPr lang="en-US" sz="2000" dirty="0" err="1"/>
              <a:t>sorunlara</a:t>
            </a:r>
            <a:r>
              <a:rPr lang="en-US" sz="2000" dirty="0"/>
              <a:t> çözüm </a:t>
            </a:r>
            <a:r>
              <a:rPr lang="en-US" sz="2000" dirty="0" err="1"/>
              <a:t>üretilebilir</a:t>
            </a:r>
            <a:r>
              <a:rPr lang="en-US" sz="2000" dirty="0"/>
              <a:t>.</a:t>
            </a:r>
            <a:endParaRPr lang="tr-TR" sz="2000" dirty="0"/>
          </a:p>
        </p:txBody>
      </p:sp>
      <p:pic>
        <p:nvPicPr>
          <p:cNvPr id="3" name="Picture 2" descr="A person holding a shield&#10;&#10;Description automatically generated">
            <a:extLst>
              <a:ext uri="{FF2B5EF4-FFF2-40B4-BE49-F238E27FC236}">
                <a16:creationId xmlns:a16="http://schemas.microsoft.com/office/drawing/2014/main" id="{4A4A558C-547B-A220-0104-3B27DE138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1305" y="453500"/>
            <a:ext cx="5808956" cy="5808956"/>
          </a:xfrm>
          <a:prstGeom prst="rect">
            <a:avLst/>
          </a:prstGeom>
        </p:spPr>
      </p:pic>
    </p:spTree>
    <p:extLst>
      <p:ext uri="{BB962C8B-B14F-4D97-AF65-F5344CB8AC3E}">
        <p14:creationId xmlns:p14="http://schemas.microsoft.com/office/powerpoint/2010/main" val="3563619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437409-6BDD-230D-DB3F-5D46D1F7B55E}"/>
              </a:ext>
            </a:extLst>
          </p:cNvPr>
          <p:cNvSpPr txBox="1"/>
          <p:nvPr/>
        </p:nvSpPr>
        <p:spPr>
          <a:xfrm>
            <a:off x="251534" y="1088707"/>
            <a:ext cx="5495278" cy="3662541"/>
          </a:xfrm>
          <a:prstGeom prst="rect">
            <a:avLst/>
          </a:prstGeom>
          <a:noFill/>
        </p:spPr>
        <p:txBody>
          <a:bodyPr wrap="square" rtlCol="0">
            <a:spAutoFit/>
          </a:bodyPr>
          <a:lstStyle/>
          <a:p>
            <a:pPr algn="just"/>
            <a:r>
              <a:rPr lang="en-US" sz="2400" b="1" dirty="0"/>
              <a:t>GPS Sensörü Nedir?</a:t>
            </a:r>
          </a:p>
          <a:p>
            <a:pPr algn="just"/>
            <a:endParaRPr lang="en-US" sz="2800" dirty="0"/>
          </a:p>
          <a:p>
            <a:pPr algn="just"/>
            <a:r>
              <a:rPr lang="tr-TR" sz="2000" dirty="0"/>
              <a:t>GPS sensörü, yer belirleme sistemlerinde kullanılan bir cihazdır. Bu sensör, GPS sinyallerini alarak konum belirlemesini sağlar. GPS sensörleri, özellikle navigasyon cihazlarında ve mobil cihazlarda sıklıkla kullanılır.</a:t>
            </a:r>
            <a:r>
              <a:rPr lang="en-US" sz="2000" dirty="0"/>
              <a:t> </a:t>
            </a:r>
            <a:r>
              <a:rPr lang="tr-TR" sz="2000" dirty="0"/>
              <a:t>GPS sensörleri, yüksek hassasiyetli konumlandırma sağlar ve genellikle düşük güç tüketimi ile çalışır. Bu nedenle, GPS sensörleri, akıllı telefonlar gibi cihazlarda kullanıldığında, kullanıcılara uzun pil ömrü sunar.</a:t>
            </a:r>
          </a:p>
        </p:txBody>
      </p:sp>
      <p:pic>
        <p:nvPicPr>
          <p:cNvPr id="3" name="Picture 2" descr="A picture containing human face, person, clothing, person&#10;&#10;Description automatically generated">
            <a:extLst>
              <a:ext uri="{FF2B5EF4-FFF2-40B4-BE49-F238E27FC236}">
                <a16:creationId xmlns:a16="http://schemas.microsoft.com/office/drawing/2014/main" id="{6D803A24-E55F-F992-FE37-96A7DEEFF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06766"/>
            <a:ext cx="5844466" cy="5844466"/>
          </a:xfrm>
          <a:prstGeom prst="rect">
            <a:avLst/>
          </a:prstGeom>
        </p:spPr>
      </p:pic>
      <p:pic>
        <p:nvPicPr>
          <p:cNvPr id="5" name="Picture 4" descr="A close up of a circuit board&#10;&#10;Description automatically generated with medium confidence">
            <a:extLst>
              <a:ext uri="{FF2B5EF4-FFF2-40B4-BE49-F238E27FC236}">
                <a16:creationId xmlns:a16="http://schemas.microsoft.com/office/drawing/2014/main" id="{8CB59583-4555-A99B-E504-10430D005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06766"/>
            <a:ext cx="5844466" cy="5844466"/>
          </a:xfrm>
          <a:prstGeom prst="rect">
            <a:avLst/>
          </a:prstGeom>
        </p:spPr>
      </p:pic>
    </p:spTree>
    <p:extLst>
      <p:ext uri="{BB962C8B-B14F-4D97-AF65-F5344CB8AC3E}">
        <p14:creationId xmlns:p14="http://schemas.microsoft.com/office/powerpoint/2010/main" val="2873112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437409-6BDD-230D-DB3F-5D46D1F7B55E}"/>
              </a:ext>
            </a:extLst>
          </p:cNvPr>
          <p:cNvSpPr txBox="1"/>
          <p:nvPr/>
        </p:nvSpPr>
        <p:spPr>
          <a:xfrm>
            <a:off x="275207" y="1012954"/>
            <a:ext cx="5495278" cy="4832092"/>
          </a:xfrm>
          <a:prstGeom prst="rect">
            <a:avLst/>
          </a:prstGeom>
          <a:noFill/>
        </p:spPr>
        <p:txBody>
          <a:bodyPr wrap="square" rtlCol="0">
            <a:spAutoFit/>
          </a:bodyPr>
          <a:lstStyle/>
          <a:p>
            <a:pPr algn="just"/>
            <a:r>
              <a:rPr lang="tr-TR" sz="2400" b="1" dirty="0"/>
              <a:t>CRM Nedir?</a:t>
            </a:r>
            <a:endParaRPr lang="en-US" sz="2400" b="1" dirty="0"/>
          </a:p>
          <a:p>
            <a:pPr algn="just"/>
            <a:endParaRPr lang="en-US" sz="2400" dirty="0"/>
          </a:p>
          <a:p>
            <a:pPr algn="just"/>
            <a:r>
              <a:rPr lang="tr-TR" sz="2000" dirty="0"/>
              <a:t>CRM, İngilizce </a:t>
            </a:r>
            <a:r>
              <a:rPr lang="tr-TR" sz="2000" dirty="0" err="1"/>
              <a:t>Customer</a:t>
            </a:r>
            <a:r>
              <a:rPr lang="en-US" sz="2000" dirty="0"/>
              <a:t> </a:t>
            </a:r>
            <a:r>
              <a:rPr lang="tr-TR" sz="2000" dirty="0" err="1"/>
              <a:t>Relationship</a:t>
            </a:r>
            <a:r>
              <a:rPr lang="tr-TR" sz="2000" dirty="0"/>
              <a:t> Management kelimelerinin baş harflerinden oluşan bir kısaltmadır. CRM, müşterilerle olan ilişkilerin yönetimini ifade eder. Bir işletmenin müşterileriyle etkileşim halinde olduğu tüm noktalarda kullanabileceği bir yaklaşımdır.</a:t>
            </a:r>
            <a:r>
              <a:rPr lang="en-US" sz="2000" dirty="0"/>
              <a:t> </a:t>
            </a:r>
            <a:r>
              <a:rPr lang="tr-TR" sz="2000" dirty="0"/>
              <a:t>CRM, müşterilerle olan iletişimi ve etkileşimi daha verimli hale getirmek amacıyla kullanılır. Bu sayede, müşterilerin beklentileri daha iyi anlaşılır ve müşteri memnuniyeti artar. CRM ayrıca, satışların artırılması, müşteri sadakatinin sağlanması ve işletme süreçlerinin iyileştirilmesine de yardımcı olur.</a:t>
            </a:r>
          </a:p>
        </p:txBody>
      </p:sp>
      <p:pic>
        <p:nvPicPr>
          <p:cNvPr id="6" name="Picture 5" descr="A close-up of a robot&#10;&#10;Description automatically generated with medium confidence">
            <a:extLst>
              <a:ext uri="{FF2B5EF4-FFF2-40B4-BE49-F238E27FC236}">
                <a16:creationId xmlns:a16="http://schemas.microsoft.com/office/drawing/2014/main" id="{C80F5F56-D69C-680E-D95A-D9CA9A19B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4672" y="506767"/>
            <a:ext cx="5808956" cy="5808956"/>
          </a:xfrm>
          <a:prstGeom prst="rect">
            <a:avLst/>
          </a:prstGeom>
        </p:spPr>
      </p:pic>
      <p:pic>
        <p:nvPicPr>
          <p:cNvPr id="7" name="Picture 6" descr="A picture containing clothing, person, suit, person&#10;&#10;Description automatically generated">
            <a:extLst>
              <a:ext uri="{FF2B5EF4-FFF2-40B4-BE49-F238E27FC236}">
                <a16:creationId xmlns:a16="http://schemas.microsoft.com/office/drawing/2014/main" id="{AEDD5A0D-BFB5-A5D8-7790-A859FD164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672" y="506767"/>
            <a:ext cx="5808956" cy="5808956"/>
          </a:xfrm>
          <a:prstGeom prst="rect">
            <a:avLst/>
          </a:prstGeom>
        </p:spPr>
      </p:pic>
    </p:spTree>
    <p:extLst>
      <p:ext uri="{BB962C8B-B14F-4D97-AF65-F5344CB8AC3E}">
        <p14:creationId xmlns:p14="http://schemas.microsoft.com/office/powerpoint/2010/main" val="998817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437409-6BDD-230D-DB3F-5D46D1F7B55E}"/>
              </a:ext>
            </a:extLst>
          </p:cNvPr>
          <p:cNvSpPr txBox="1"/>
          <p:nvPr/>
        </p:nvSpPr>
        <p:spPr>
          <a:xfrm>
            <a:off x="284084" y="1320730"/>
            <a:ext cx="5495278" cy="4524315"/>
          </a:xfrm>
          <a:prstGeom prst="rect">
            <a:avLst/>
          </a:prstGeom>
          <a:noFill/>
        </p:spPr>
        <p:txBody>
          <a:bodyPr wrap="square" rtlCol="0">
            <a:spAutoFit/>
          </a:bodyPr>
          <a:lstStyle/>
          <a:p>
            <a:pPr algn="just"/>
            <a:r>
              <a:rPr lang="tr-TR" sz="2400" b="1" dirty="0"/>
              <a:t>CRM'in İşletmelere Faydaları</a:t>
            </a:r>
            <a:endParaRPr lang="en-US" sz="2400" b="1" dirty="0"/>
          </a:p>
          <a:p>
            <a:pPr algn="just"/>
            <a:endParaRPr lang="tr-TR" sz="2400" b="1" dirty="0"/>
          </a:p>
          <a:p>
            <a:pPr algn="just"/>
            <a:r>
              <a:rPr lang="tr-TR" sz="2000" dirty="0"/>
              <a:t>CRM, işletmelerin müşteri verilerini daha etkili bir şekilde kullanabilmesini sağlar. Bu sayede, müşterilerin ihtiyaçlarına daha iyi yanıt verilir ve müşteri memnuniyeti artar.</a:t>
            </a:r>
            <a:endParaRPr lang="en-US" sz="2000" dirty="0"/>
          </a:p>
          <a:p>
            <a:pPr algn="just"/>
            <a:endParaRPr lang="tr-TR" sz="2000" dirty="0"/>
          </a:p>
          <a:p>
            <a:pPr algn="just"/>
            <a:r>
              <a:rPr lang="tr-TR" sz="2000" dirty="0"/>
              <a:t>CRM ayrıca, satışların artırılması ve müşteri sadakatinin sağlanmasına yardımcı olur. İşletmeler, müşterileriyle olan ilişkilerini daha iyi yöneterek, müşterilerinin ihtiyaçlarını daha iyi anlayabilir ve onlara daha iyi hizmet sunabilirler. Bu da müşterilerin işletmeye olan güvenini artırır ve işletmenin itibarını korur.</a:t>
            </a:r>
          </a:p>
        </p:txBody>
      </p:sp>
      <p:pic>
        <p:nvPicPr>
          <p:cNvPr id="6" name="Picture 5" descr="A close-up of a robot&#10;&#10;Description automatically generated with medium confidence">
            <a:extLst>
              <a:ext uri="{FF2B5EF4-FFF2-40B4-BE49-F238E27FC236}">
                <a16:creationId xmlns:a16="http://schemas.microsoft.com/office/drawing/2014/main" id="{C80F5F56-D69C-680E-D95A-D9CA9A19B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4672" y="506767"/>
            <a:ext cx="5808956" cy="5808956"/>
          </a:xfrm>
          <a:prstGeom prst="rect">
            <a:avLst/>
          </a:prstGeom>
        </p:spPr>
      </p:pic>
      <p:pic>
        <p:nvPicPr>
          <p:cNvPr id="7" name="Picture 6" descr="A picture containing clothing, person, suit, person&#10;&#10;Description automatically generated">
            <a:extLst>
              <a:ext uri="{FF2B5EF4-FFF2-40B4-BE49-F238E27FC236}">
                <a16:creationId xmlns:a16="http://schemas.microsoft.com/office/drawing/2014/main" id="{AEDD5A0D-BFB5-A5D8-7790-A859FD164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672" y="506767"/>
            <a:ext cx="5808956" cy="5808956"/>
          </a:xfrm>
          <a:prstGeom prst="rect">
            <a:avLst/>
          </a:prstGeom>
        </p:spPr>
      </p:pic>
      <p:pic>
        <p:nvPicPr>
          <p:cNvPr id="3" name="Picture 2" descr="A group of men wearing suits and capes&#10;&#10;Description automatically generated with medium confidence">
            <a:extLst>
              <a:ext uri="{FF2B5EF4-FFF2-40B4-BE49-F238E27FC236}">
                <a16:creationId xmlns:a16="http://schemas.microsoft.com/office/drawing/2014/main" id="{E37C5FCF-93BD-5179-24B6-AE2F2018EB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672" y="506767"/>
            <a:ext cx="5808956" cy="5808956"/>
          </a:xfrm>
          <a:prstGeom prst="rect">
            <a:avLst/>
          </a:prstGeom>
        </p:spPr>
      </p:pic>
    </p:spTree>
    <p:extLst>
      <p:ext uri="{BB962C8B-B14F-4D97-AF65-F5344CB8AC3E}">
        <p14:creationId xmlns:p14="http://schemas.microsoft.com/office/powerpoint/2010/main" val="3838002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437409-6BDD-230D-DB3F-5D46D1F7B55E}"/>
              </a:ext>
            </a:extLst>
          </p:cNvPr>
          <p:cNvSpPr txBox="1"/>
          <p:nvPr/>
        </p:nvSpPr>
        <p:spPr>
          <a:xfrm>
            <a:off x="204186" y="1175444"/>
            <a:ext cx="5495278" cy="4524315"/>
          </a:xfrm>
          <a:prstGeom prst="rect">
            <a:avLst/>
          </a:prstGeom>
          <a:noFill/>
        </p:spPr>
        <p:txBody>
          <a:bodyPr wrap="square" rtlCol="0">
            <a:spAutoFit/>
          </a:bodyPr>
          <a:lstStyle/>
          <a:p>
            <a:pPr algn="just"/>
            <a:r>
              <a:rPr lang="tr-TR" sz="2400" b="1" dirty="0"/>
              <a:t>Müşteri Segmentasyonu</a:t>
            </a:r>
            <a:endParaRPr lang="en-US" sz="2400" b="1" dirty="0"/>
          </a:p>
          <a:p>
            <a:pPr algn="just"/>
            <a:endParaRPr lang="en-US" sz="2400" dirty="0"/>
          </a:p>
          <a:p>
            <a:pPr algn="just"/>
            <a:r>
              <a:rPr lang="tr-TR" sz="2000" dirty="0"/>
              <a:t>Müşteri segmentasyonu, müşterilerin belirli özelliklerine göre gruplandırılması ve bu grupların ihtiyaçlarının belirlenmesi işlemidir. Bu sayede, farklı müşteri gruplarına özel pazarlama stratejileri geliştirilebilir ve müşteri memnuniyeti arttırılabilir.</a:t>
            </a:r>
            <a:endParaRPr lang="en-US" sz="2000" dirty="0"/>
          </a:p>
          <a:p>
            <a:pPr algn="just"/>
            <a:endParaRPr lang="tr-TR" sz="2000" dirty="0"/>
          </a:p>
          <a:p>
            <a:pPr algn="just"/>
            <a:r>
              <a:rPr lang="tr-TR" sz="2000" dirty="0"/>
              <a:t>Müşteri segmentasyonu için kullanılan yöntemler arasında coğrafi, demografik, psikografik ve davranışsal faktörler yer alır. Bu faktörlerin doğru bir şekilde analiz edilmesi, müşterilerin farklı ihtiyaçlarına uygun ürün ve hizmetler sunulmasını sağlar.</a:t>
            </a:r>
          </a:p>
        </p:txBody>
      </p:sp>
      <p:pic>
        <p:nvPicPr>
          <p:cNvPr id="5" name="Picture 4" descr="A group of people standing in front of a store&#10;&#10;Description automatically generated">
            <a:extLst>
              <a:ext uri="{FF2B5EF4-FFF2-40B4-BE49-F238E27FC236}">
                <a16:creationId xmlns:a16="http://schemas.microsoft.com/office/drawing/2014/main" id="{10A80468-6988-304A-50C2-7902CA948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1661" y="559482"/>
            <a:ext cx="5681710" cy="5756241"/>
          </a:xfrm>
          <a:prstGeom prst="rect">
            <a:avLst/>
          </a:prstGeom>
        </p:spPr>
      </p:pic>
    </p:spTree>
    <p:extLst>
      <p:ext uri="{BB962C8B-B14F-4D97-AF65-F5344CB8AC3E}">
        <p14:creationId xmlns:p14="http://schemas.microsoft.com/office/powerpoint/2010/main" val="24780922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 2013 - 2022</Template>
  <TotalTime>203</TotalTime>
  <Words>1089</Words>
  <Application>Microsoft Office PowerPoint</Application>
  <PresentationFormat>Widescreen</PresentationFormat>
  <Paragraphs>54</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Arslancan Sarıkaya</dc:creator>
  <cp:lastModifiedBy>Arslancan Sarıkaya</cp:lastModifiedBy>
  <cp:revision>15</cp:revision>
  <dcterms:created xsi:type="dcterms:W3CDTF">2023-03-30T21:15:55Z</dcterms:created>
  <dcterms:modified xsi:type="dcterms:W3CDTF">2023-06-27T04:04:54Z</dcterms:modified>
</cp:coreProperties>
</file>